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73" r:id="rId4"/>
    <p:sldId id="264" r:id="rId5"/>
    <p:sldId id="265" r:id="rId6"/>
    <p:sldId id="267" r:id="rId7"/>
    <p:sldId id="270" r:id="rId8"/>
    <p:sldId id="27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F3A8B-0F13-4152-908D-7D2FF9FD0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6229E9-0BCA-4585-B803-AF33254A8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84DFE-DD2C-4CC7-990B-D982B048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0263B-3F6B-44BE-B1ED-771EE6AF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69F1D-EDD5-4B4D-A417-BF483271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7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23A68-A7CC-47AA-8A43-E28B5408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770ED1-67DD-4AF5-BD90-CAF5C0A1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5B44F-D934-4D16-AF6E-4F7FE7F1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F60D8-6BAA-49D2-A874-9308E9F5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CE5B0D-3E74-4972-89D8-DF4F2D34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2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EBF9CC-2289-45AF-8994-917DD1AFF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CD5E39-D3D3-4B61-9F5B-6DFDCE982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D8694-8BE0-43FC-94DC-45CD3757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4419D-D394-462D-8A52-C5D40B33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E76139-14AD-468D-93E5-6131B06D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8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17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97DA6-5B2E-4ED9-8EC8-411F0808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62B5-23D8-4044-BB0A-9EABA07D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FF83CF-53D8-4DD4-9445-67D723B6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70EA4-C1FF-4665-9B51-B3CE288A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4D127-C7F6-449F-AA44-24FEC3C7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1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0878B-B4E4-481E-9765-E2773C5C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5DBF36-E78B-4787-8069-5B0CAE22D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72223-8351-4911-A966-0221A478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8E1EFB-2311-4FF1-9791-2AA1D07F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2585C-40DC-407B-AF5E-267B8FD1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6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452C9-7249-4A83-A41C-46B3F1FE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4D7A9-8189-4E7F-8D31-5223C6BAC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4695ED-3BC6-4078-9B73-5017A2BD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9D2B58-CACC-4AE3-BE64-2FE9C5F9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5FBC72-C60B-4170-BCA7-736FB587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76FCC7-AA41-4C0C-B6B2-010FC7D0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7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3976-FD6F-4CC6-9BBC-3EA6B312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B460C-3C81-4948-8C03-3E352BF1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A73C11-8C89-4F4C-89B6-8C9073C19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8EAC33-86BD-460F-9F57-0C9B35EDE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1BF35-4D5D-4546-9F75-D536982BB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4BB038-6FC6-477F-BCDE-CAAAD0F3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3423D0-62AC-47DE-B352-4D9E23F80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357E6A-9AB1-4988-BA09-87D4D35F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4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7131-8386-4956-B8C1-28AB1DE5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932DB8-D590-4CD3-9F30-594D10D0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2CADE1-8019-4BA0-88BD-45B420E5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FCEEE-6EDB-4C6B-AB39-7B63F879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3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6EC94F-D3A2-4793-B4D3-02CC06D0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C144F4-35CC-4B4C-B12A-9CAC22CD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2C41C-7D05-45F1-AFC3-D42EC516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2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A62D5-02D3-49F1-B064-1983236F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D5374-765C-463A-9814-A70E8D73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45A7B-FE54-45A0-9392-EEBA33FFE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28347A-6E5A-4460-A9C4-C41174F3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86D77D-017D-405D-AB93-5592105C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4CE1E-E102-4BD5-BC72-45A3E9F9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9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32C2D-BF2B-492A-93DB-40B03570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745440-D3D0-42A1-8C82-67C0BE4EE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810AA6-7CCE-4C2D-BC18-8D9D9CE84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238242-198C-49D7-A28A-3F7D223D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94B142-D30B-4511-BFDC-D12C65F1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7F581E-23EA-48BD-87DE-644873A0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720494-8390-4173-8C52-D7648986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987B80-2850-48AD-81AC-1C1EB6734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25AA9-EB2F-4BF8-A8E0-E3F3A5E6C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BFFA-20CE-4EA5-84A1-CECE4D4B6578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9E05E-4A6A-443A-8D0A-F5BC852CD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059690-49E5-418D-9600-7A942A6B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1143E-F694-4769-BFDC-C13640C75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8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4DFA15-4520-4055-B63B-FD344A7D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41BFB0-8AE0-4107-B70A-BA4BB6515B3C}"/>
              </a:ext>
            </a:extLst>
          </p:cNvPr>
          <p:cNvSpPr txBox="1"/>
          <p:nvPr/>
        </p:nvSpPr>
        <p:spPr>
          <a:xfrm>
            <a:off x="563727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D0794E-C0AF-41DB-BCE6-F3453FC39A8F}"/>
              </a:ext>
            </a:extLst>
          </p:cNvPr>
          <p:cNvSpPr txBox="1"/>
          <p:nvPr/>
        </p:nvSpPr>
        <p:spPr>
          <a:xfrm>
            <a:off x="7199291" y="648305"/>
            <a:ext cx="4250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叶根友行书(繁)08" panose="02010601030101010101" pitchFamily="2" charset="-122"/>
                <a:ea typeface="叶根友行书(繁)08" panose="02010601030101010101" pitchFamily="2" charset="-122"/>
              </a:rPr>
              <a:t>宫商角徵羽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叶根友行书(繁)08" panose="02010601030101010101" pitchFamily="2" charset="-122"/>
              <a:ea typeface="叶根友行书(繁)08" panose="02010601030101010101" pitchFamily="2" charset="-122"/>
            </a:endParaRP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叶根友行书(繁)08" panose="02010601030101010101" pitchFamily="2" charset="-122"/>
                <a:ea typeface="叶根友行书(繁)08" panose="02010601030101010101" pitchFamily="2" charset="-122"/>
              </a:rPr>
              <a:t>五音传千年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E781D3-855A-4F32-8173-FEAC1D75E120}"/>
              </a:ext>
            </a:extLst>
          </p:cNvPr>
          <p:cNvSpPr txBox="1"/>
          <p:nvPr/>
        </p:nvSpPr>
        <p:spPr>
          <a:xfrm>
            <a:off x="270456" y="3155324"/>
            <a:ext cx="4468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Laserian" panose="020B0500000000000000" pitchFamily="34" charset="0"/>
              </a:rPr>
              <a:t>Arduino</a:t>
            </a:r>
          </a:p>
          <a:p>
            <a:pPr algn="ctr"/>
            <a:r>
              <a:rPr lang="en-US" altLang="zh-CN" sz="3200" dirty="0">
                <a:latin typeface="+mj-lt"/>
              </a:rPr>
              <a:t>*</a:t>
            </a:r>
          </a:p>
          <a:p>
            <a:pPr algn="ctr"/>
            <a:r>
              <a:rPr lang="en-US" altLang="zh-CN" sz="3200" dirty="0">
                <a:latin typeface="Adventure" panose="04020700000000000000" pitchFamily="82" charset="0"/>
              </a:rPr>
              <a:t>Processing</a:t>
            </a:r>
            <a:endParaRPr lang="zh-CN" altLang="en-US" sz="3200" dirty="0">
              <a:latin typeface="Adventure" panose="04020700000000000000" pitchFamily="8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32D83A-6724-4F85-8EE2-0A0F5F60D2C8}"/>
              </a:ext>
            </a:extLst>
          </p:cNvPr>
          <p:cNvSpPr txBox="1"/>
          <p:nvPr/>
        </p:nvSpPr>
        <p:spPr>
          <a:xfrm>
            <a:off x="9448800" y="59346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+mj-ea"/>
                <a:ea typeface="+mj-ea"/>
              </a:rPr>
              <a:t>单瑞</a:t>
            </a:r>
            <a:r>
              <a:rPr lang="en-US" altLang="zh-CN" dirty="0">
                <a:latin typeface="+mj-ea"/>
                <a:ea typeface="+mj-ea"/>
              </a:rPr>
              <a:t>  </a:t>
            </a:r>
          </a:p>
          <a:p>
            <a:pPr algn="r"/>
            <a:r>
              <a:rPr lang="en-US" altLang="zh-CN" dirty="0">
                <a:latin typeface="+mj-ea"/>
                <a:ea typeface="+mj-ea"/>
              </a:rPr>
              <a:t>518432910014</a:t>
            </a:r>
          </a:p>
          <a:p>
            <a:pPr algn="r"/>
            <a:r>
              <a:rPr lang="en-US" altLang="zh-CN" dirty="0">
                <a:latin typeface="+mj-ea"/>
                <a:ea typeface="+mj-ea"/>
              </a:rPr>
              <a:t>2019/7/5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C2A312-2B03-494D-8D60-CB95D28332A9}"/>
              </a:ext>
            </a:extLst>
          </p:cNvPr>
          <p:cNvSpPr txBox="1"/>
          <p:nvPr/>
        </p:nvSpPr>
        <p:spPr>
          <a:xfrm>
            <a:off x="7199291" y="5473004"/>
            <a:ext cx="5353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基于开源环境的创意建模课程报告</a:t>
            </a:r>
          </a:p>
        </p:txBody>
      </p:sp>
    </p:spTree>
    <p:extLst>
      <p:ext uri="{BB962C8B-B14F-4D97-AF65-F5344CB8AC3E}">
        <p14:creationId xmlns:p14="http://schemas.microsoft.com/office/powerpoint/2010/main" val="207881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2" name="image 3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30003" name="image 3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85900" y="4984750"/>
            <a:ext cx="6483350" cy="1962150"/>
          </a:xfrm>
          <a:prstGeom prst="rect">
            <a:avLst/>
          </a:prstGeom>
        </p:spPr>
      </p:pic>
      <p:pic>
        <p:nvPicPr>
          <p:cNvPr id="30004" name="image 3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04250" y="444500"/>
            <a:ext cx="4591050" cy="1244600"/>
          </a:xfrm>
          <a:prstGeom prst="rect">
            <a:avLst/>
          </a:prstGeom>
        </p:spPr>
      </p:pic>
      <p:pic>
        <p:nvPicPr>
          <p:cNvPr id="30005" name="image 3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74900" y="2734310"/>
            <a:ext cx="495300" cy="495300"/>
          </a:xfrm>
          <a:prstGeom prst="rect">
            <a:avLst/>
          </a:prstGeom>
        </p:spPr>
      </p:pic>
      <p:pic>
        <p:nvPicPr>
          <p:cNvPr id="30007" name="image 300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09277" y="4489450"/>
            <a:ext cx="495300" cy="495300"/>
          </a:xfrm>
          <a:prstGeom prst="rect">
            <a:avLst/>
          </a:prstGeom>
        </p:spPr>
      </p:pic>
      <p:pic>
        <p:nvPicPr>
          <p:cNvPr id="300011" name="image 3000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01911" y="2786063"/>
            <a:ext cx="495300" cy="495300"/>
          </a:xfrm>
          <a:prstGeom prst="rect">
            <a:avLst/>
          </a:prstGeom>
        </p:spPr>
      </p:pic>
      <p:pic>
        <p:nvPicPr>
          <p:cNvPr id="300012" name="image 300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80494" y="4489808"/>
            <a:ext cx="495300" cy="495300"/>
          </a:xfrm>
          <a:prstGeom prst="rect">
            <a:avLst/>
          </a:prstGeom>
        </p:spPr>
      </p:pic>
      <p:sp>
        <p:nvSpPr>
          <p:cNvPr id="300013" name="Object 300013"/>
          <p:cNvSpPr txBox="1"/>
          <p:nvPr/>
        </p:nvSpPr>
        <p:spPr>
          <a:xfrm>
            <a:off x="4010269" y="2786063"/>
            <a:ext cx="2381250" cy="2844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90833"/>
              </a:lnSpc>
            </a:pPr>
            <a:endParaRPr lang="en-US" sz="900" dirty="0"/>
          </a:p>
        </p:txBody>
      </p:sp>
      <p:sp>
        <p:nvSpPr>
          <p:cNvPr id="300014" name="Object 300014"/>
          <p:cNvSpPr txBox="1"/>
          <p:nvPr/>
        </p:nvSpPr>
        <p:spPr>
          <a:xfrm>
            <a:off x="6940550" y="2734310"/>
            <a:ext cx="2381250" cy="2844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90833"/>
              </a:lnSpc>
            </a:pPr>
            <a:endParaRPr lang="en-US" sz="900" dirty="0"/>
          </a:p>
        </p:txBody>
      </p:sp>
      <p:sp>
        <p:nvSpPr>
          <p:cNvPr id="300015" name="Object 300015"/>
          <p:cNvSpPr txBox="1"/>
          <p:nvPr/>
        </p:nvSpPr>
        <p:spPr>
          <a:xfrm>
            <a:off x="4622800" y="1017089"/>
            <a:ext cx="2978150" cy="1162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045" spc="705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目录</a:t>
            </a:r>
            <a:endParaRPr lang="en-US" sz="900" dirty="0"/>
          </a:p>
        </p:txBody>
      </p:sp>
      <p:sp>
        <p:nvSpPr>
          <p:cNvPr id="300016" name="Object 300016"/>
          <p:cNvSpPr txBox="1"/>
          <p:nvPr/>
        </p:nvSpPr>
        <p:spPr>
          <a:xfrm>
            <a:off x="5231721" y="2064385"/>
            <a:ext cx="1727200" cy="27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18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CONTENT</a:t>
            </a:r>
            <a:endParaRPr lang="en-US" sz="9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6C6D2A-1DA0-467F-9911-B0601B7006D7}"/>
              </a:ext>
            </a:extLst>
          </p:cNvPr>
          <p:cNvSpPr txBox="1"/>
          <p:nvPr/>
        </p:nvSpPr>
        <p:spPr>
          <a:xfrm>
            <a:off x="2909277" y="2786063"/>
            <a:ext cx="27090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创作背景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8361E6-D38E-427D-BAD9-11F98803E774}"/>
              </a:ext>
            </a:extLst>
          </p:cNvPr>
          <p:cNvSpPr txBox="1"/>
          <p:nvPr/>
        </p:nvSpPr>
        <p:spPr>
          <a:xfrm>
            <a:off x="7115765" y="2786063"/>
            <a:ext cx="2976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创作思路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8FFCDC-6532-4412-906E-66830D64C99B}"/>
              </a:ext>
            </a:extLst>
          </p:cNvPr>
          <p:cNvSpPr txBox="1"/>
          <p:nvPr/>
        </p:nvSpPr>
        <p:spPr>
          <a:xfrm>
            <a:off x="3544478" y="4489450"/>
            <a:ext cx="27751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创作成果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2644B5-C61E-4112-856B-23C9654A807C}"/>
              </a:ext>
            </a:extLst>
          </p:cNvPr>
          <p:cNvSpPr txBox="1"/>
          <p:nvPr/>
        </p:nvSpPr>
        <p:spPr>
          <a:xfrm>
            <a:off x="7913077" y="4489450"/>
            <a:ext cx="267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反思总结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02" name="image 8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0003" name="image 8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73700" y="361950"/>
            <a:ext cx="2520950" cy="4749800"/>
          </a:xfrm>
          <a:prstGeom prst="rect">
            <a:avLst/>
          </a:prstGeom>
        </p:spPr>
      </p:pic>
      <p:pic>
        <p:nvPicPr>
          <p:cNvPr id="80004" name="image 8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97550" y="0"/>
            <a:ext cx="2520950" cy="4749800"/>
          </a:xfrm>
          <a:prstGeom prst="rect">
            <a:avLst/>
          </a:prstGeom>
        </p:spPr>
      </p:pic>
      <p:pic>
        <p:nvPicPr>
          <p:cNvPr id="80005" name="image 800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07450" y="1784350"/>
            <a:ext cx="2520950" cy="4749800"/>
          </a:xfrm>
          <a:prstGeom prst="rect">
            <a:avLst/>
          </a:prstGeom>
        </p:spPr>
      </p:pic>
      <p:pic>
        <p:nvPicPr>
          <p:cNvPr id="80006" name="image 800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83600" y="2133600"/>
            <a:ext cx="2520950" cy="4749800"/>
          </a:xfrm>
          <a:prstGeom prst="rect">
            <a:avLst/>
          </a:prstGeom>
        </p:spPr>
      </p:pic>
      <p:pic>
        <p:nvPicPr>
          <p:cNvPr id="80007" name="image 800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301750" y="444500"/>
            <a:ext cx="3340100" cy="850900"/>
          </a:xfrm>
          <a:prstGeom prst="rect">
            <a:avLst/>
          </a:prstGeom>
        </p:spPr>
      </p:pic>
      <p:sp>
        <p:nvSpPr>
          <p:cNvPr id="80008" name="Object 80008"/>
          <p:cNvSpPr txBox="1"/>
          <p:nvPr/>
        </p:nvSpPr>
        <p:spPr>
          <a:xfrm>
            <a:off x="1416050" y="610870"/>
            <a:ext cx="2546350" cy="584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创作背景</a:t>
            </a:r>
            <a:endParaRPr lang="en-US" sz="900" dirty="0"/>
          </a:p>
        </p:txBody>
      </p:sp>
      <p:sp>
        <p:nvSpPr>
          <p:cNvPr id="80009" name="Object 80009"/>
          <p:cNvSpPr txBox="1"/>
          <p:nvPr/>
        </p:nvSpPr>
        <p:spPr>
          <a:xfrm>
            <a:off x="2615462" y="1104900"/>
            <a:ext cx="2084276" cy="38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sz="1200" spc="12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creation background</a:t>
            </a:r>
            <a:endParaRPr lang="en-US" sz="900" dirty="0"/>
          </a:p>
        </p:txBody>
      </p:sp>
      <p:sp>
        <p:nvSpPr>
          <p:cNvPr id="800010" name="Object 800010"/>
          <p:cNvSpPr txBox="1"/>
          <p:nvPr/>
        </p:nvSpPr>
        <p:spPr>
          <a:xfrm>
            <a:off x="489397" y="1748486"/>
            <a:ext cx="4333428" cy="449864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66666"/>
              </a:lnSpc>
            </a:pPr>
            <a:r>
              <a:rPr lang="zh-CN" altLang="en-US" sz="28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宫商角徵羽</a:t>
            </a:r>
            <a:r>
              <a:rPr lang="zh-CN" altLang="en-US" sz="24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这五音是中国古乐基本音阶</a:t>
            </a:r>
            <a:endParaRPr lang="en-US" altLang="zh-CN" sz="24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ct val="166666"/>
              </a:lnSpc>
            </a:pPr>
            <a:r>
              <a:rPr lang="zh-CN" altLang="en-US" sz="24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它是在这肥沃的黄土地上土生土长的古老民族音乐智慧</a:t>
            </a:r>
            <a:endParaRPr lang="en-US" altLang="zh-CN" sz="24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ct val="166666"/>
              </a:lnSpc>
            </a:pPr>
            <a:r>
              <a:rPr lang="zh-CN" altLang="en-US" sz="24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我们古老的音乐元素应该被传承，我希望做出一个可以让操作者直接感触到五音的程序</a:t>
            </a:r>
            <a:endParaRPr lang="en-US" sz="2000" dirty="0">
              <a:latin typeface="叶根友行书(繁)08" panose="02010601030101010101" pitchFamily="2" charset="-122"/>
              <a:ea typeface="叶根友行书(繁)08" panose="02010601030101010101" pitchFamily="2" charset="-122"/>
            </a:endParaRPr>
          </a:p>
        </p:txBody>
      </p:sp>
      <p:sp>
        <p:nvSpPr>
          <p:cNvPr id="800011" name="Object 800011"/>
          <p:cNvSpPr txBox="1"/>
          <p:nvPr/>
        </p:nvSpPr>
        <p:spPr>
          <a:xfrm>
            <a:off x="1352550" y="2360930"/>
            <a:ext cx="2305050" cy="38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endParaRPr lang="en-US" sz="2800" dirty="0">
              <a:latin typeface="叶根友行书(繁)08" panose="02010601030101010101" pitchFamily="2" charset="-122"/>
              <a:ea typeface="叶根友行书(繁)08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30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02" name="image 9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3031" y="0"/>
            <a:ext cx="12192000" cy="6858000"/>
          </a:xfrm>
          <a:prstGeom prst="rect">
            <a:avLst/>
          </a:prstGeom>
        </p:spPr>
      </p:pic>
      <p:pic>
        <p:nvPicPr>
          <p:cNvPr id="90003" name="image 9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82200" y="0"/>
            <a:ext cx="2209800" cy="2209800"/>
          </a:xfrm>
          <a:prstGeom prst="rect">
            <a:avLst/>
          </a:prstGeom>
        </p:spPr>
      </p:pic>
      <p:pic>
        <p:nvPicPr>
          <p:cNvPr id="90004" name="image 9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64450" y="0"/>
            <a:ext cx="2209800" cy="2209800"/>
          </a:xfrm>
          <a:prstGeom prst="rect">
            <a:avLst/>
          </a:prstGeom>
        </p:spPr>
      </p:pic>
      <p:pic>
        <p:nvPicPr>
          <p:cNvPr id="90005" name="image 9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82200" y="2324100"/>
            <a:ext cx="2209800" cy="2209800"/>
          </a:xfrm>
          <a:prstGeom prst="rect">
            <a:avLst/>
          </a:prstGeom>
        </p:spPr>
      </p:pic>
      <p:pic>
        <p:nvPicPr>
          <p:cNvPr id="90006" name="image 900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82200" y="4648200"/>
            <a:ext cx="2209800" cy="2209800"/>
          </a:xfrm>
          <a:prstGeom prst="rect">
            <a:avLst/>
          </a:prstGeom>
        </p:spPr>
      </p:pic>
      <p:pic>
        <p:nvPicPr>
          <p:cNvPr id="90007" name="image 900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46700" y="2324100"/>
            <a:ext cx="2209800" cy="2209800"/>
          </a:xfrm>
          <a:prstGeom prst="rect">
            <a:avLst/>
          </a:prstGeom>
        </p:spPr>
      </p:pic>
      <p:pic>
        <p:nvPicPr>
          <p:cNvPr id="90008" name="image 900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64450" y="2324100"/>
            <a:ext cx="2209800" cy="2209800"/>
          </a:xfrm>
          <a:prstGeom prst="rect">
            <a:avLst/>
          </a:prstGeom>
        </p:spPr>
      </p:pic>
      <p:pic>
        <p:nvPicPr>
          <p:cNvPr id="90009" name="image 900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301750" y="444500"/>
            <a:ext cx="3340100" cy="850900"/>
          </a:xfrm>
          <a:prstGeom prst="rect">
            <a:avLst/>
          </a:prstGeom>
        </p:spPr>
      </p:pic>
      <p:sp>
        <p:nvSpPr>
          <p:cNvPr id="900010" name="Object 900010"/>
          <p:cNvSpPr txBox="1"/>
          <p:nvPr/>
        </p:nvSpPr>
        <p:spPr>
          <a:xfrm>
            <a:off x="1416050" y="610870"/>
            <a:ext cx="2546350" cy="584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创作思路</a:t>
            </a:r>
            <a:endParaRPr lang="en-US" sz="900" dirty="0"/>
          </a:p>
        </p:txBody>
      </p:sp>
      <p:sp>
        <p:nvSpPr>
          <p:cNvPr id="900011" name="Object 900011"/>
          <p:cNvSpPr txBox="1"/>
          <p:nvPr/>
        </p:nvSpPr>
        <p:spPr>
          <a:xfrm>
            <a:off x="2413000" y="1158240"/>
            <a:ext cx="2755900" cy="203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sz="1200" spc="12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train of thought for composition</a:t>
            </a:r>
            <a:endParaRPr lang="en-US" sz="900" dirty="0"/>
          </a:p>
        </p:txBody>
      </p:sp>
      <p:sp>
        <p:nvSpPr>
          <p:cNvPr id="900012" name="Object 900012"/>
          <p:cNvSpPr txBox="1"/>
          <p:nvPr/>
        </p:nvSpPr>
        <p:spPr>
          <a:xfrm>
            <a:off x="5346700" y="4799272"/>
            <a:ext cx="3314700" cy="1104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55833"/>
              </a:lnSpc>
            </a:pPr>
            <a:endParaRPr lang="en-US" sz="900" dirty="0"/>
          </a:p>
        </p:txBody>
      </p:sp>
      <p:sp>
        <p:nvSpPr>
          <p:cNvPr id="900013" name="Object 900013"/>
          <p:cNvSpPr txBox="1"/>
          <p:nvPr/>
        </p:nvSpPr>
        <p:spPr>
          <a:xfrm>
            <a:off x="1422400" y="3221038"/>
            <a:ext cx="27559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55833"/>
              </a:lnSpc>
            </a:pPr>
            <a:endParaRPr lang="en-US" sz="900" dirty="0"/>
          </a:p>
        </p:txBody>
      </p:sp>
      <p:sp>
        <p:nvSpPr>
          <p:cNvPr id="900014" name="Object 900014"/>
          <p:cNvSpPr txBox="1"/>
          <p:nvPr/>
        </p:nvSpPr>
        <p:spPr>
          <a:xfrm>
            <a:off x="553792" y="1926662"/>
            <a:ext cx="4297608" cy="37730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可以通过</a:t>
            </a:r>
            <a:r>
              <a:rPr lang="en-US" altLang="zh-CN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processing</a:t>
            </a:r>
            <a:r>
              <a:rPr lang="zh-CN" altLang="en-US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写出交互界面，界面以中央的编钟为主体</a:t>
            </a:r>
            <a:endParaRPr lang="en-US" altLang="zh-CN" sz="25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当用鼠标点击某个编钟时，程序会根据鼠标点击位置通过建立好的通讯给</a:t>
            </a:r>
            <a:r>
              <a:rPr lang="en-US" altLang="zh-CN" sz="2500" dirty="0" err="1">
                <a:latin typeface="方正静蕾简体" panose="02000000000000000000" pitchFamily="2" charset="-122"/>
                <a:ea typeface="方正静蕾简体" panose="02000000000000000000" pitchFamily="2" charset="-122"/>
              </a:rPr>
              <a:t>arduino</a:t>
            </a:r>
            <a:r>
              <a:rPr lang="zh-CN" altLang="en-US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程序发送指令</a:t>
            </a:r>
            <a:endParaRPr lang="en-US" altLang="zh-CN" sz="25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5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收到指令后，与串口连接的喇叭以一定频率振动发声</a:t>
            </a:r>
            <a:endParaRPr lang="en-US" altLang="zh-CN" sz="25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l">
              <a:lnSpc>
                <a:spcPct val="125000"/>
              </a:lnSpc>
            </a:pPr>
            <a:endParaRPr lang="en-US" sz="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D3BB9-6781-4237-BB73-7FEB15BCA4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59" y="2324100"/>
            <a:ext cx="2242782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003" name="image 10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8150" y="-184150"/>
            <a:ext cx="3765550" cy="7277100"/>
          </a:xfrm>
          <a:prstGeom prst="rect">
            <a:avLst/>
          </a:prstGeom>
        </p:spPr>
      </p:pic>
      <p:pic>
        <p:nvPicPr>
          <p:cNvPr id="100005" name="image 1000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76700" y="2108200"/>
            <a:ext cx="2520950" cy="3632200"/>
          </a:xfrm>
          <a:prstGeom prst="rect">
            <a:avLst/>
          </a:prstGeom>
        </p:spPr>
      </p:pic>
      <p:sp>
        <p:nvSpPr>
          <p:cNvPr id="100006" name="Object 100006"/>
          <p:cNvSpPr txBox="1"/>
          <p:nvPr/>
        </p:nvSpPr>
        <p:spPr>
          <a:xfrm>
            <a:off x="796880" y="2353309"/>
            <a:ext cx="2682741" cy="36321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66666"/>
              </a:lnSpc>
            </a:pPr>
            <a:r>
              <a:rPr lang="zh-CN" altLang="en-US" sz="20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成品能达到期望效果，通过加入常用的高低五音，我们不仅可以直观听到敲击不同编钟时的声音，甚至可以用它来演奏一些中国风歌曲</a:t>
            </a:r>
            <a:endParaRPr lang="en-US" sz="2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0007" name="Object 100007"/>
          <p:cNvSpPr txBox="1"/>
          <p:nvPr/>
        </p:nvSpPr>
        <p:spPr>
          <a:xfrm>
            <a:off x="1346200" y="2080260"/>
            <a:ext cx="194945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4166"/>
              </a:lnSpc>
            </a:pPr>
            <a:endParaRPr lang="en-US" sz="900" dirty="0"/>
          </a:p>
        </p:txBody>
      </p:sp>
      <p:pic>
        <p:nvPicPr>
          <p:cNvPr id="100008" name="image 1000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301750" y="444500"/>
            <a:ext cx="3340100" cy="850900"/>
          </a:xfrm>
          <a:prstGeom prst="rect">
            <a:avLst/>
          </a:prstGeom>
        </p:spPr>
      </p:pic>
      <p:sp>
        <p:nvSpPr>
          <p:cNvPr id="100009" name="Object 100009"/>
          <p:cNvSpPr txBox="1"/>
          <p:nvPr/>
        </p:nvSpPr>
        <p:spPr>
          <a:xfrm>
            <a:off x="1416050" y="610870"/>
            <a:ext cx="2546350" cy="584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创作成果</a:t>
            </a:r>
            <a:endParaRPr lang="en-US" sz="900" dirty="0"/>
          </a:p>
        </p:txBody>
      </p:sp>
      <p:sp>
        <p:nvSpPr>
          <p:cNvPr id="1000010" name="Object 1000010"/>
          <p:cNvSpPr txBox="1"/>
          <p:nvPr/>
        </p:nvSpPr>
        <p:spPr>
          <a:xfrm>
            <a:off x="2413000" y="1158240"/>
            <a:ext cx="2133242" cy="2209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sz="1200" spc="12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Creative achievements</a:t>
            </a:r>
            <a:endParaRPr lang="en-US" sz="9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0D7D31-E9AE-4A71-9CF8-690826C8F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5" y="4473030"/>
            <a:ext cx="1860729" cy="1267370"/>
          </a:xfrm>
          <a:prstGeom prst="rect">
            <a:avLst/>
          </a:prstGeom>
        </p:spPr>
      </p:pic>
      <p:pic>
        <p:nvPicPr>
          <p:cNvPr id="100004" name="image 10000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78471" y="2108200"/>
            <a:ext cx="2520950" cy="363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02" name="image 12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0003" name="image 12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1000" y="679450"/>
            <a:ext cx="323850" cy="5518150"/>
          </a:xfrm>
          <a:prstGeom prst="rect">
            <a:avLst/>
          </a:prstGeom>
        </p:spPr>
      </p:pic>
      <p:pic>
        <p:nvPicPr>
          <p:cNvPr id="120004" name="image 12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45000" y="2418080"/>
            <a:ext cx="2317750" cy="2317750"/>
          </a:xfrm>
          <a:prstGeom prst="rect">
            <a:avLst/>
          </a:prstGeom>
        </p:spPr>
      </p:pic>
      <p:pic>
        <p:nvPicPr>
          <p:cNvPr id="120005" name="image 12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45000" y="-952500"/>
            <a:ext cx="2317750" cy="2317750"/>
          </a:xfrm>
          <a:prstGeom prst="rect">
            <a:avLst/>
          </a:prstGeom>
        </p:spPr>
      </p:pic>
      <p:pic>
        <p:nvPicPr>
          <p:cNvPr id="120006" name="image 1200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45000" y="5499100"/>
            <a:ext cx="2317750" cy="2317750"/>
          </a:xfrm>
          <a:prstGeom prst="rect">
            <a:avLst/>
          </a:prstGeom>
        </p:spPr>
      </p:pic>
      <p:pic>
        <p:nvPicPr>
          <p:cNvPr id="120007" name="image 1200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301750" y="444500"/>
            <a:ext cx="3340100" cy="850900"/>
          </a:xfrm>
          <a:prstGeom prst="rect">
            <a:avLst/>
          </a:prstGeom>
        </p:spPr>
      </p:pic>
      <p:sp>
        <p:nvSpPr>
          <p:cNvPr id="120008" name="Object 120008"/>
          <p:cNvSpPr txBox="1"/>
          <p:nvPr/>
        </p:nvSpPr>
        <p:spPr>
          <a:xfrm>
            <a:off x="1416050" y="610870"/>
            <a:ext cx="2546350" cy="584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反思总结</a:t>
            </a:r>
            <a:endParaRPr lang="en-US" sz="900" dirty="0"/>
          </a:p>
        </p:txBody>
      </p:sp>
      <p:sp>
        <p:nvSpPr>
          <p:cNvPr id="120009" name="Object 120009"/>
          <p:cNvSpPr txBox="1"/>
          <p:nvPr/>
        </p:nvSpPr>
        <p:spPr>
          <a:xfrm>
            <a:off x="2425700" y="1158240"/>
            <a:ext cx="1873250" cy="190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sz="1200" spc="12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Introspect summary</a:t>
            </a:r>
            <a:endParaRPr lang="en-US" sz="900" dirty="0"/>
          </a:p>
        </p:txBody>
      </p:sp>
      <p:sp>
        <p:nvSpPr>
          <p:cNvPr id="1200010" name="Object 1200010"/>
          <p:cNvSpPr txBox="1"/>
          <p:nvPr/>
        </p:nvSpPr>
        <p:spPr>
          <a:xfrm>
            <a:off x="7150100" y="2782888"/>
            <a:ext cx="4889500" cy="1473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55833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诗曰：任凭风吹浪打</a:t>
            </a:r>
            <a:r>
              <a:rPr lang="en-US" altLang="zh-CN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,</a:t>
            </a: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我自岿然不动。</a:t>
            </a:r>
            <a:endParaRPr lang="en-US" altLang="zh-CN" sz="2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ct val="155833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沉者，乃知止而后有定，定而后能静，静而后能安，安而后能得。</a:t>
            </a:r>
            <a:endParaRPr lang="en-US" sz="2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200011" name="Object 1200011"/>
          <p:cNvSpPr txBox="1"/>
          <p:nvPr/>
        </p:nvSpPr>
        <p:spPr>
          <a:xfrm>
            <a:off x="4629150" y="2891979"/>
            <a:ext cx="1949450" cy="136410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6000" dirty="0"/>
              <a:t>沉</a:t>
            </a:r>
            <a:endParaRPr lang="en-US" sz="6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A5ACEF-7115-4BC9-8DAF-2165738266AC}"/>
              </a:ext>
            </a:extLst>
          </p:cNvPr>
          <p:cNvSpPr txBox="1"/>
          <p:nvPr/>
        </p:nvSpPr>
        <p:spPr>
          <a:xfrm>
            <a:off x="62611" y="1599317"/>
            <a:ext cx="19757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</a:t>
            </a:r>
            <a:endParaRPr lang="en-US" altLang="zh-CN" dirty="0"/>
          </a:p>
          <a:p>
            <a:r>
              <a:rPr lang="zh-CN" altLang="en-US" dirty="0"/>
              <a:t>代码</a:t>
            </a:r>
            <a:endParaRPr lang="en-US" altLang="zh-CN" dirty="0"/>
          </a:p>
          <a:p>
            <a:r>
              <a:rPr lang="zh-CN" altLang="en-US" dirty="0"/>
              <a:t>容不得</a:t>
            </a:r>
            <a:endParaRPr lang="en-US" altLang="zh-CN" dirty="0"/>
          </a:p>
          <a:p>
            <a:r>
              <a:rPr lang="zh-CN" altLang="en-US" dirty="0"/>
              <a:t>一丝差错，</a:t>
            </a:r>
            <a:endParaRPr lang="en-US" altLang="zh-CN" dirty="0"/>
          </a:p>
          <a:p>
            <a:r>
              <a:rPr lang="zh-CN" altLang="en-US" dirty="0"/>
              <a:t>如果想把它</a:t>
            </a:r>
            <a:endParaRPr lang="en-US" altLang="zh-CN" dirty="0"/>
          </a:p>
          <a:p>
            <a:r>
              <a:rPr lang="zh-CN" altLang="en-US" dirty="0"/>
              <a:t>做好，那么必</a:t>
            </a:r>
            <a:endParaRPr lang="en-US" altLang="zh-CN" dirty="0"/>
          </a:p>
          <a:p>
            <a:r>
              <a:rPr lang="zh-CN" altLang="en-US" dirty="0"/>
              <a:t>须要沉稳冷静，沉下心来，才能做出想要的东西。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8CE802-6362-41BD-81BA-E41ADFC7602A}"/>
              </a:ext>
            </a:extLst>
          </p:cNvPr>
          <p:cNvSpPr txBox="1"/>
          <p:nvPr/>
        </p:nvSpPr>
        <p:spPr>
          <a:xfrm>
            <a:off x="-34925" y="4919008"/>
            <a:ext cx="2478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stron Boy Video" pitchFamily="2" charset="0"/>
              </a:rPr>
              <a:t>If you want to do it well, you must be calm and calm, calm down, to make what you want</a:t>
            </a:r>
            <a:endParaRPr lang="zh-CN" altLang="en-US" sz="2400" dirty="0">
              <a:latin typeface="Astron Boy Video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02" name="image 1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0003" name="image 15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181600"/>
            <a:ext cx="12192000" cy="939800"/>
          </a:xfrm>
          <a:prstGeom prst="rect">
            <a:avLst/>
          </a:prstGeom>
        </p:spPr>
      </p:pic>
      <p:pic>
        <p:nvPicPr>
          <p:cNvPr id="150004" name="image 15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0700" y="2857500"/>
            <a:ext cx="2470150" cy="298450"/>
          </a:xfrm>
          <a:prstGeom prst="rect">
            <a:avLst/>
          </a:prstGeom>
        </p:spPr>
      </p:pic>
      <p:pic>
        <p:nvPicPr>
          <p:cNvPr id="150005" name="image 15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90700" y="3441700"/>
            <a:ext cx="1873250" cy="298450"/>
          </a:xfrm>
          <a:prstGeom prst="rect">
            <a:avLst/>
          </a:prstGeom>
        </p:spPr>
      </p:pic>
      <p:sp>
        <p:nvSpPr>
          <p:cNvPr id="150006" name="Object 150006"/>
          <p:cNvSpPr txBox="1"/>
          <p:nvPr/>
        </p:nvSpPr>
        <p:spPr>
          <a:xfrm>
            <a:off x="7238161" y="270510"/>
            <a:ext cx="3784600" cy="54724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55833"/>
              </a:lnSpc>
            </a:pPr>
            <a:r>
              <a:rPr lang="en-US" altLang="zh-CN" sz="16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《</a:t>
            </a:r>
            <a:r>
              <a:rPr lang="zh-CN" altLang="en-US" sz="16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李凭箜篌引</a:t>
            </a:r>
            <a:r>
              <a:rPr lang="en-US" altLang="zh-CN" sz="16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》</a:t>
            </a: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李贺</a:t>
            </a: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吴丝蜀桐张高秋，空山凝云颓不流。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江娥啼竹素女愁，李凭中国弹箜篌。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昆山玉碎凤凰叫，芙蓉泣露香兰笑。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十二门前融冷光，二十三丝动紫皇。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女娲炼石补天处，石破天惊逗秋雨。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梦入神山教神妪，老鱼跳波瘦蛟舞。</a:t>
            </a:r>
          </a:p>
          <a:p>
            <a:pPr algn="ctr">
              <a:lnSpc>
                <a:spcPct val="155833"/>
              </a:lnSpc>
            </a:pPr>
            <a:endParaRPr lang="zh-CN" altLang="en-US" sz="800" spc="15" dirty="0">
              <a:solidFill>
                <a:srgbClr val="000000">
                  <a:alpha val="100000"/>
                </a:srgb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algn="ctr">
              <a:lnSpc>
                <a:spcPct val="155833"/>
              </a:lnSpc>
            </a:pPr>
            <a:r>
              <a:rPr lang="zh-CN" altLang="en-US" sz="1500" spc="15" dirty="0">
                <a:solidFill>
                  <a:srgbClr val="000000">
                    <a:alpha val="100000"/>
                  </a:srgb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吴质不眠倚桂树，露脚斜飞湿寒兔。</a:t>
            </a:r>
            <a:endParaRPr lang="en-US" sz="9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50007" name="Object 150007"/>
          <p:cNvSpPr txBox="1"/>
          <p:nvPr/>
        </p:nvSpPr>
        <p:spPr>
          <a:xfrm>
            <a:off x="1824913" y="2549525"/>
            <a:ext cx="28321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3000" spc="150" dirty="0">
                <a:solidFill>
                  <a:srgbClr val="000000">
                    <a:alpha val="100000"/>
                  </a:srgbClr>
                </a:solidFill>
                <a:latin typeface="SourceHanSerifSC-SemiBold"/>
                <a:ea typeface="SourceHanSerifSC-SemiBold"/>
              </a:rPr>
              <a:t>细数音符里的中国味道</a:t>
            </a:r>
            <a:r>
              <a:rPr lang="en-US" sz="3000" spc="150" dirty="0">
                <a:solidFill>
                  <a:srgbClr val="000000">
                    <a:alpha val="100000"/>
                  </a:srgbClr>
                </a:solidFill>
                <a:latin typeface="SourceHanSerifSC-SemiBold"/>
                <a:ea typeface="SourceHanSerifSC-SemiBold"/>
              </a:rPr>
              <a:t>
</a:t>
            </a:r>
            <a:endParaRPr lang="en-US" sz="900" dirty="0"/>
          </a:p>
        </p:txBody>
      </p:sp>
      <p:sp>
        <p:nvSpPr>
          <p:cNvPr id="150009" name="Object 150009"/>
          <p:cNvSpPr txBox="1"/>
          <p:nvPr/>
        </p:nvSpPr>
        <p:spPr>
          <a:xfrm>
            <a:off x="1416050" y="610870"/>
            <a:ext cx="3997198" cy="13258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借这编钟</a:t>
            </a:r>
            <a:endParaRPr lang="en-US" altLang="zh-CN" sz="3600" spc="360" dirty="0">
              <a:solidFill>
                <a:srgbClr val="E2B04D">
                  <a:alpha val="100000"/>
                </a:srgbClr>
              </a:solidFill>
              <a:latin typeface="SourceHanSerifSC-Bold"/>
              <a:ea typeface="SourceHanSerifSC-Bold"/>
            </a:endParaRPr>
          </a:p>
          <a:p>
            <a:pPr algn="l">
              <a:lnSpc>
                <a:spcPct val="100000"/>
              </a:lnSpc>
            </a:pPr>
            <a:r>
              <a:rPr lang="en-US" altLang="zh-CN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       </a:t>
            </a:r>
            <a:r>
              <a:rPr lang="zh-CN" altLang="en-US" sz="3600" spc="360" dirty="0">
                <a:solidFill>
                  <a:srgbClr val="E2B04D">
                    <a:alpha val="100000"/>
                  </a:srgbClr>
                </a:solidFill>
                <a:latin typeface="SourceHanSerifSC-Bold"/>
                <a:ea typeface="SourceHanSerifSC-Bold"/>
              </a:rPr>
              <a:t>让我们一起</a:t>
            </a:r>
            <a:endParaRPr lang="en-US" altLang="zh-CN" sz="3600" spc="360" dirty="0">
              <a:solidFill>
                <a:srgbClr val="E2B04D">
                  <a:alpha val="100000"/>
                </a:srgbClr>
              </a:solidFill>
              <a:latin typeface="SourceHanSerifSC-Bold"/>
              <a:ea typeface="SourceHanSerifSC-Bold"/>
            </a:endParaRPr>
          </a:p>
        </p:txBody>
      </p:sp>
      <p:sp>
        <p:nvSpPr>
          <p:cNvPr id="1500010" name="Object 1500010"/>
          <p:cNvSpPr txBox="1"/>
          <p:nvPr/>
        </p:nvSpPr>
        <p:spPr>
          <a:xfrm>
            <a:off x="2413000" y="1158240"/>
            <a:ext cx="1943100" cy="190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02" name="image 17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844800" y="-349250"/>
            <a:ext cx="18821400" cy="7232650"/>
          </a:xfrm>
          <a:prstGeom prst="rect">
            <a:avLst/>
          </a:prstGeom>
        </p:spPr>
      </p:pic>
      <p:pic>
        <p:nvPicPr>
          <p:cNvPr id="170003" name="image 17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18000" y="2717800"/>
            <a:ext cx="7670800" cy="2317750"/>
          </a:xfrm>
          <a:prstGeom prst="rect">
            <a:avLst/>
          </a:prstGeom>
        </p:spPr>
      </p:pic>
      <p:pic>
        <p:nvPicPr>
          <p:cNvPr id="170004" name="image 170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86650" y="4152900"/>
            <a:ext cx="4991100" cy="2120900"/>
          </a:xfrm>
          <a:prstGeom prst="rect">
            <a:avLst/>
          </a:prstGeom>
        </p:spPr>
      </p:pic>
      <p:pic>
        <p:nvPicPr>
          <p:cNvPr id="170005" name="image 170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546100" y="838200"/>
            <a:ext cx="3321050" cy="603250"/>
          </a:xfrm>
          <a:prstGeom prst="rect">
            <a:avLst/>
          </a:prstGeom>
        </p:spPr>
      </p:pic>
      <p:pic>
        <p:nvPicPr>
          <p:cNvPr id="170006" name="image 1700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9100" y="5213350"/>
            <a:ext cx="2736850" cy="698500"/>
          </a:xfrm>
          <a:prstGeom prst="rect">
            <a:avLst/>
          </a:prstGeom>
        </p:spPr>
      </p:pic>
      <p:pic>
        <p:nvPicPr>
          <p:cNvPr id="170007" name="image 1700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080500" y="1181100"/>
            <a:ext cx="2927350" cy="527050"/>
          </a:xfrm>
          <a:prstGeom prst="rect">
            <a:avLst/>
          </a:prstGeom>
        </p:spPr>
      </p:pic>
      <p:sp>
        <p:nvSpPr>
          <p:cNvPr id="170008" name="Object 170008"/>
          <p:cNvSpPr txBox="1"/>
          <p:nvPr/>
        </p:nvSpPr>
        <p:spPr>
          <a:xfrm>
            <a:off x="4333240" y="4075748"/>
            <a:ext cx="3568700" cy="3746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en-US" sz="900" dirty="0"/>
          </a:p>
        </p:txBody>
      </p:sp>
      <p:sp>
        <p:nvSpPr>
          <p:cNvPr id="170009" name="Object 170009"/>
          <p:cNvSpPr txBox="1"/>
          <p:nvPr/>
        </p:nvSpPr>
        <p:spPr>
          <a:xfrm>
            <a:off x="3507075" y="2153593"/>
            <a:ext cx="5276850" cy="205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500" spc="1250" dirty="0">
                <a:solidFill>
                  <a:srgbClr val="000000">
                    <a:alpha val="100000"/>
                  </a:srgbClr>
                </a:solidFill>
                <a:latin typeface="SourceHanSerifSC-SemiBold"/>
                <a:ea typeface="SourceHanSerifSC-SemiBold"/>
              </a:rPr>
              <a:t>谢谢</a:t>
            </a:r>
            <a:endParaRPr lang="en-US" sz="900" dirty="0"/>
          </a:p>
        </p:txBody>
      </p:sp>
      <p:sp>
        <p:nvSpPr>
          <p:cNvPr id="1700010" name="Object 1700010"/>
          <p:cNvSpPr txBox="1"/>
          <p:nvPr/>
        </p:nvSpPr>
        <p:spPr>
          <a:xfrm>
            <a:off x="5100925" y="3031481"/>
            <a:ext cx="2089150" cy="27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spc="180" dirty="0">
                <a:solidFill>
                  <a:srgbClr val="E2B04D">
                    <a:alpha val="100000"/>
                  </a:srgbClr>
                </a:solidFill>
                <a:latin typeface="TrajanPro"/>
                <a:ea typeface="TrajanPro"/>
              </a:rPr>
              <a:t>THANK YOU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386</Words>
  <Application>Microsoft Office PowerPoint</Application>
  <PresentationFormat>宽屏</PresentationFormat>
  <Paragraphs>61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SourceHanSerifSC-Bold</vt:lpstr>
      <vt:lpstr>SourceHanSerifSC-SemiBold</vt:lpstr>
      <vt:lpstr>TrajanPro</vt:lpstr>
      <vt:lpstr>等线</vt:lpstr>
      <vt:lpstr>等线 Light</vt:lpstr>
      <vt:lpstr>方正静蕾简体</vt:lpstr>
      <vt:lpstr>叶根友行书(繁)08</vt:lpstr>
      <vt:lpstr>Adventure</vt:lpstr>
      <vt:lpstr>Arial</vt:lpstr>
      <vt:lpstr>Astron Boy Video</vt:lpstr>
      <vt:lpstr>Laserian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 </cp:lastModifiedBy>
  <cp:revision>17</cp:revision>
  <dcterms:created xsi:type="dcterms:W3CDTF">2019-07-04T19:01:24Z</dcterms:created>
  <dcterms:modified xsi:type="dcterms:W3CDTF">2019-07-05T09:30:36Z</dcterms:modified>
</cp:coreProperties>
</file>